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9" r:id="rId2"/>
    <p:sldId id="275" r:id="rId3"/>
    <p:sldId id="276" r:id="rId4"/>
    <p:sldId id="277" r:id="rId5"/>
    <p:sldId id="279" r:id="rId6"/>
    <p:sldId id="280" r:id="rId7"/>
    <p:sldId id="270" r:id="rId8"/>
    <p:sldId id="262" r:id="rId9"/>
    <p:sldId id="268" r:id="rId10"/>
    <p:sldId id="263" r:id="rId11"/>
    <p:sldId id="273" r:id="rId12"/>
    <p:sldId id="258" r:id="rId13"/>
    <p:sldId id="264" r:id="rId14"/>
    <p:sldId id="266" r:id="rId15"/>
    <p:sldId id="272" r:id="rId16"/>
    <p:sldId id="267" r:id="rId17"/>
    <p:sldId id="271" r:id="rId18"/>
    <p:sldId id="274" r:id="rId19"/>
    <p:sldId id="261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06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07FC88-52E4-4FBB-877C-AE324C9EC543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17D4C0-3DC1-4DB7-BDCC-5F38C3A45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327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7D4C0-3DC1-4DB7-BDCC-5F38C3A45B9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0882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7D4C0-3DC1-4DB7-BDCC-5F38C3A45B9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0686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7D4C0-3DC1-4DB7-BDCC-5F38C3A45B9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9984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7D4C0-3DC1-4DB7-BDCC-5F38C3A45B9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795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7D4C0-3DC1-4DB7-BDCC-5F38C3A45B9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1034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7D4C0-3DC1-4DB7-BDCC-5F38C3A45B9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6851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MS PGothic" pitchFamily="34" charset="-128"/>
            </a:endParaRPr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1pPr>
            <a:lvl2pPr marL="742950" indent="-285750" eaLnBrk="0" hangingPunct="0"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2pPr>
            <a:lvl3pPr marL="1143000" indent="-228600" eaLnBrk="0" hangingPunct="0"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3pPr>
            <a:lvl4pPr marL="1600200" indent="-228600" eaLnBrk="0" hangingPunct="0"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4pPr>
            <a:lvl5pPr marL="2057400" indent="-228600" eaLnBrk="0" hangingPunct="0"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9pPr>
          </a:lstStyle>
          <a:p>
            <a:pPr eaLnBrk="1" hangingPunct="1"/>
            <a:fld id="{86ADA19B-70B1-4010-86A1-F71CEFADAAE3}" type="slidenum">
              <a:rPr lang="en-US" altLang="en-US" sz="1200" b="0" smtClean="0">
                <a:solidFill>
                  <a:schemeClr val="tx1"/>
                </a:solidFill>
                <a:latin typeface="Calibri" pitchFamily="34" charset="0"/>
                <a:ea typeface="MS PGothic" pitchFamily="34" charset="-128"/>
              </a:rPr>
              <a:pPr eaLnBrk="1" hangingPunct="1"/>
              <a:t>7</a:t>
            </a:fld>
            <a:endParaRPr lang="en-US" altLang="en-US" sz="1200" b="0" smtClean="0">
              <a:solidFill>
                <a:schemeClr val="tx1"/>
              </a:solidFill>
              <a:latin typeface="Calibri" pitchFamily="34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335800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7D4C0-3DC1-4DB7-BDCC-5F38C3A45B9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553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7D4C0-3DC1-4DB7-BDCC-5F38C3A45B9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0395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7D4C0-3DC1-4DB7-BDCC-5F38C3A45B9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0574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7D4C0-3DC1-4DB7-BDCC-5F38C3A45B9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0608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7D4C0-3DC1-4DB7-BDCC-5F38C3A45B9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5480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7D4C0-3DC1-4DB7-BDCC-5F38C3A45B9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1334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7D4C0-3DC1-4DB7-BDCC-5F38C3A45B9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4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D4FFE-44C6-48E0-88E1-00A5729DFAE6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4E817CB-EA1A-409F-8559-4A6A76A7BA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D4FFE-44C6-48E0-88E1-00A5729DFAE6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817CB-EA1A-409F-8559-4A6A76A7BAB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4E817CB-EA1A-409F-8559-4A6A76A7BAB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D4FFE-44C6-48E0-88E1-00A5729DFAE6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D4FFE-44C6-48E0-88E1-00A5729DFAE6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4E817CB-EA1A-409F-8559-4A6A76A7BA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D4FFE-44C6-48E0-88E1-00A5729DFAE6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4E817CB-EA1A-409F-8559-4A6A76A7BAB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CCD4FFE-44C6-48E0-88E1-00A5729DFAE6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817CB-EA1A-409F-8559-4A6A76A7BA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D4FFE-44C6-48E0-88E1-00A5729DFAE6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4E817CB-EA1A-409F-8559-4A6A76A7BAB2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D4FFE-44C6-48E0-88E1-00A5729DFAE6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4E817CB-EA1A-409F-8559-4A6A76A7BA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D4FFE-44C6-48E0-88E1-00A5729DFAE6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4E817CB-EA1A-409F-8559-4A6A76A7BA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4E817CB-EA1A-409F-8559-4A6A76A7BAB2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D4FFE-44C6-48E0-88E1-00A5729DFAE6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4E817CB-EA1A-409F-8559-4A6A76A7BAB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CCD4FFE-44C6-48E0-88E1-00A5729DFAE6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CCD4FFE-44C6-48E0-88E1-00A5729DFAE6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4E817CB-EA1A-409F-8559-4A6A76A7BAB2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highered.mcgraw-hill.com/sites/0072507470/student_view0/chapter25/animation__how_glycolysis_works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lasszone.com/cz/books/bio_09/resources/htmls/interactive_review/bio_intrev.html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highered.mcgraw-hill.com/sites/0072507470/student_view0/chapter25/animation__how_the_krebs_cycle_works__quiz_1_.htm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highered.mcgraw-hill.com/sites/0072507470/student_view0/chapter25/animation__electron_transport_system_and_atp_synthesis__quiz_1_.html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00jbG_cfGuQ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VCpNk92uswY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Catalyst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43840" y="1828800"/>
            <a:ext cx="8503920" cy="4572000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4000" dirty="0" smtClean="0"/>
              <a:t>What is the function of cellular respiration?</a:t>
            </a:r>
          </a:p>
          <a:p>
            <a:pPr marL="742950" indent="-742950">
              <a:buFont typeface="+mj-lt"/>
              <a:buAutoNum type="arabicPeriod"/>
            </a:pPr>
            <a:endParaRPr lang="en-US" sz="4000" dirty="0" smtClean="0"/>
          </a:p>
          <a:p>
            <a:pPr marL="742950" indent="-742950">
              <a:buFont typeface="+mj-lt"/>
              <a:buAutoNum type="arabicPeriod"/>
            </a:pPr>
            <a:r>
              <a:rPr lang="en-US" sz="4000" dirty="0" smtClean="0"/>
              <a:t>Where does CR occur?  </a:t>
            </a:r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1600200" y="5223164"/>
            <a:ext cx="6248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Test on Photosynthesis and Cellular Respiration </a:t>
            </a:r>
            <a:r>
              <a:rPr lang="en-US" sz="2800" dirty="0" smtClean="0"/>
              <a:t>- Tues Dec 16th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0926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Glycolysis</a:t>
            </a:r>
            <a:r>
              <a:rPr lang="en-US" sz="4000" dirty="0" smtClean="0"/>
              <a:t> (“to split the sweet”)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8534400" cy="4876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Necessary step </a:t>
            </a:r>
            <a:r>
              <a:rPr lang="en-US" sz="2800" i="1" dirty="0" smtClean="0"/>
              <a:t>before</a:t>
            </a:r>
            <a:r>
              <a:rPr lang="en-US" sz="2800" dirty="0" smtClean="0"/>
              <a:t> </a:t>
            </a:r>
            <a:r>
              <a:rPr lang="en-US" sz="2800" dirty="0" smtClean="0"/>
              <a:t>aerobic cellular </a:t>
            </a:r>
            <a:r>
              <a:rPr lang="en-US" sz="2800" dirty="0" smtClean="0"/>
              <a:t>respiration</a:t>
            </a:r>
          </a:p>
          <a:p>
            <a:endParaRPr lang="en-US" sz="1000" dirty="0" smtClean="0"/>
          </a:p>
          <a:p>
            <a:pPr marL="914400" lvl="1" indent="-514350"/>
            <a:r>
              <a:rPr lang="en-US" sz="3600" dirty="0">
                <a:solidFill>
                  <a:schemeClr val="tx1"/>
                </a:solidFill>
              </a:rPr>
              <a:t>Occurs in cytoplasm, no O</a:t>
            </a:r>
            <a:r>
              <a:rPr lang="en-US" sz="3600" baseline="-25000" dirty="0">
                <a:solidFill>
                  <a:schemeClr val="tx1"/>
                </a:solidFill>
              </a:rPr>
              <a:t>2 </a:t>
            </a:r>
            <a:r>
              <a:rPr lang="en-US" sz="3600" dirty="0" smtClean="0">
                <a:solidFill>
                  <a:schemeClr val="tx1"/>
                </a:solidFill>
              </a:rPr>
              <a:t>needed</a:t>
            </a:r>
          </a:p>
          <a:p>
            <a:pPr marL="914400" lvl="1" indent="-514350"/>
            <a:endParaRPr lang="en-US" sz="1000" dirty="0">
              <a:solidFill>
                <a:schemeClr val="tx1"/>
              </a:solidFill>
            </a:endParaRPr>
          </a:p>
          <a:p>
            <a:pPr marL="914400" lvl="1" indent="-514350"/>
            <a:r>
              <a:rPr lang="en-US" sz="3600" b="1" dirty="0">
                <a:solidFill>
                  <a:schemeClr val="tx1"/>
                </a:solidFill>
              </a:rPr>
              <a:t>Glucose</a:t>
            </a:r>
            <a:r>
              <a:rPr lang="en-US" sz="3600" dirty="0">
                <a:solidFill>
                  <a:schemeClr val="tx1"/>
                </a:solidFill>
              </a:rPr>
              <a:t> split into two three-C molecules </a:t>
            </a:r>
            <a:r>
              <a:rPr lang="en-US" sz="3600" dirty="0" smtClean="0">
                <a:solidFill>
                  <a:schemeClr val="tx1"/>
                </a:solidFill>
              </a:rPr>
              <a:t>which are </a:t>
            </a:r>
            <a:r>
              <a:rPr lang="en-US" sz="3600" b="1" dirty="0" smtClean="0">
                <a:solidFill>
                  <a:schemeClr val="tx1"/>
                </a:solidFill>
              </a:rPr>
              <a:t>converted into pyruvate</a:t>
            </a:r>
          </a:p>
          <a:p>
            <a:pPr marL="914400" lvl="1" indent="-514350"/>
            <a:endParaRPr lang="en-US" sz="1050" b="1" dirty="0">
              <a:solidFill>
                <a:schemeClr val="tx1"/>
              </a:solidFill>
            </a:endParaRPr>
          </a:p>
          <a:p>
            <a:pPr marL="914400" lvl="1" indent="-514350"/>
            <a:r>
              <a:rPr lang="en-US" sz="3600" dirty="0" smtClean="0">
                <a:solidFill>
                  <a:schemeClr val="tx1"/>
                </a:solidFill>
              </a:rPr>
              <a:t>Net: </a:t>
            </a:r>
            <a:r>
              <a:rPr lang="en-US" sz="3600" b="1" dirty="0" smtClean="0">
                <a:solidFill>
                  <a:schemeClr val="tx1"/>
                </a:solidFill>
              </a:rPr>
              <a:t>Two </a:t>
            </a:r>
            <a:r>
              <a:rPr lang="en-US" sz="3600" b="1" dirty="0">
                <a:solidFill>
                  <a:schemeClr val="tx1"/>
                </a:solidFill>
              </a:rPr>
              <a:t>molecules of ATP </a:t>
            </a:r>
            <a:r>
              <a:rPr lang="en-US" sz="3600" b="1" dirty="0" smtClean="0">
                <a:solidFill>
                  <a:schemeClr val="tx1"/>
                </a:solidFill>
              </a:rPr>
              <a:t>and two molecules of NADH</a:t>
            </a:r>
            <a:endParaRPr lang="en-US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65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Glycolysis Animation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hlinkClick r:id="rId3"/>
              </a:rPr>
              <a:t>Simple:</a:t>
            </a:r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www.classzone.com/cz/books/bio_09/resources/htmls/interactive_review/bio_intrev.html</a:t>
            </a:r>
            <a:endParaRPr lang="en-US" dirty="0" smtClean="0"/>
          </a:p>
          <a:p>
            <a:endParaRPr lang="en-US" dirty="0" smtClean="0">
              <a:hlinkClick r:id="rId3"/>
            </a:endParaRPr>
          </a:p>
          <a:p>
            <a:pPr marL="0" indent="0">
              <a:buNone/>
            </a:pPr>
            <a:r>
              <a:rPr lang="en-US" dirty="0" smtClean="0">
                <a:hlinkClick r:id="rId3"/>
              </a:rPr>
              <a:t>Complex: </a:t>
            </a:r>
          </a:p>
          <a:p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://highered.mcgraw-hill.com/sites/0072507470/student_view0/chapter25/animation__how_glycolysis_works.html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688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Cellular Respiration 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Krebs Cycle</a:t>
            </a:r>
          </a:p>
          <a:p>
            <a:pPr lvl="2"/>
            <a:r>
              <a:rPr lang="en-US" sz="3300" dirty="0" smtClean="0"/>
              <a:t>NADH and FADH</a:t>
            </a:r>
            <a:r>
              <a:rPr lang="en-US" sz="3300" baseline="-25000" dirty="0" smtClean="0"/>
              <a:t>2</a:t>
            </a:r>
            <a:r>
              <a:rPr lang="en-US" sz="3300" dirty="0" smtClean="0"/>
              <a:t> made to be used in ETC</a:t>
            </a:r>
          </a:p>
          <a:p>
            <a:pPr lvl="2"/>
            <a:endParaRPr lang="en-US" sz="33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Oxidative Phosphorylation: ETC &amp; Chemiosmosis</a:t>
            </a:r>
            <a:endParaRPr lang="en-US" sz="4000" dirty="0" smtClean="0"/>
          </a:p>
          <a:p>
            <a:pPr lvl="2"/>
            <a:r>
              <a:rPr lang="en-US" sz="3300" dirty="0" smtClean="0"/>
              <a:t>ATP made</a:t>
            </a:r>
            <a:endParaRPr lang="en-US" sz="3300" dirty="0"/>
          </a:p>
        </p:txBody>
      </p:sp>
    </p:spTree>
    <p:extLst>
      <p:ext uri="{BB962C8B-B14F-4D97-AF65-F5344CB8AC3E}">
        <p14:creationId xmlns:p14="http://schemas.microsoft.com/office/powerpoint/2010/main" val="153870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smtClean="0"/>
              <a:t>Krebs/Citric Acid </a:t>
            </a:r>
            <a:r>
              <a:rPr lang="en-US" sz="4400" b="1" dirty="0" smtClean="0"/>
              <a:t>Cycle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371600"/>
            <a:ext cx="8994648" cy="5102352"/>
          </a:xfrm>
        </p:spPr>
        <p:txBody>
          <a:bodyPr>
            <a:normAutofit/>
          </a:bodyPr>
          <a:lstStyle/>
          <a:p>
            <a:r>
              <a:rPr lang="en-US" dirty="0" smtClean="0"/>
              <a:t>Occurs in matrix (inner space) of mitochondria</a:t>
            </a:r>
          </a:p>
          <a:p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000" dirty="0" smtClean="0"/>
              <a:t>Pyruvate (three-C molecules) split into a two-C molecule and CO</a:t>
            </a:r>
            <a:r>
              <a:rPr lang="en-US" sz="3000" baseline="-25000" dirty="0" smtClean="0"/>
              <a:t>2</a:t>
            </a:r>
            <a:r>
              <a:rPr lang="en-US" sz="3000" dirty="0" smtClean="0"/>
              <a:t> (released as waste)</a:t>
            </a:r>
          </a:p>
          <a:p>
            <a:pPr lvl="2"/>
            <a:r>
              <a:rPr lang="en-US" sz="2400" dirty="0" smtClean="0">
                <a:solidFill>
                  <a:schemeClr val="tx1"/>
                </a:solidFill>
              </a:rPr>
              <a:t>NADH made</a:t>
            </a:r>
          </a:p>
          <a:p>
            <a:pPr lvl="2"/>
            <a:endParaRPr lang="en-US" sz="2400" dirty="0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000" dirty="0" smtClean="0"/>
              <a:t>Coenzyme A bonds to two-C molecule </a:t>
            </a:r>
          </a:p>
          <a:p>
            <a:pPr marL="514350" indent="-514350">
              <a:buFont typeface="+mj-lt"/>
              <a:buAutoNum type="arabicPeriod"/>
            </a:pPr>
            <a:endParaRPr lang="en-US" sz="30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000" dirty="0" smtClean="0"/>
              <a:t>Citric acid (six-C) formed</a:t>
            </a:r>
          </a:p>
          <a:p>
            <a:pPr lvl="2"/>
            <a:r>
              <a:rPr lang="en-US" sz="2400" dirty="0" smtClean="0">
                <a:solidFill>
                  <a:schemeClr val="tx1"/>
                </a:solidFill>
              </a:rPr>
              <a:t>Two-C molecule bonds with six-C molecule </a:t>
            </a:r>
          </a:p>
        </p:txBody>
      </p:sp>
    </p:spTree>
    <p:extLst>
      <p:ext uri="{BB962C8B-B14F-4D97-AF65-F5344CB8AC3E}">
        <p14:creationId xmlns:p14="http://schemas.microsoft.com/office/powerpoint/2010/main" val="4218341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Krebs Cycle cont. 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000" dirty="0" smtClean="0"/>
              <a:t>4.  Citric </a:t>
            </a:r>
            <a:r>
              <a:rPr lang="en-US" sz="3000" dirty="0"/>
              <a:t>acid broken down</a:t>
            </a:r>
          </a:p>
          <a:p>
            <a:pPr lvl="2"/>
            <a:r>
              <a:rPr lang="en-US" sz="2800" dirty="0"/>
              <a:t>NADH made; CO</a:t>
            </a:r>
            <a:r>
              <a:rPr lang="en-US" sz="2800" baseline="-25000" dirty="0"/>
              <a:t>2 </a:t>
            </a:r>
            <a:r>
              <a:rPr lang="en-US" sz="2800" dirty="0" smtClean="0"/>
              <a:t>released</a:t>
            </a:r>
          </a:p>
          <a:p>
            <a:pPr lvl="2"/>
            <a:endParaRPr lang="en-US" sz="2400" dirty="0"/>
          </a:p>
          <a:p>
            <a:pPr marL="0" indent="0">
              <a:buNone/>
            </a:pPr>
            <a:r>
              <a:rPr lang="en-US" sz="3000" dirty="0" smtClean="0"/>
              <a:t>5.   Five-C </a:t>
            </a:r>
            <a:r>
              <a:rPr lang="en-US" sz="3000" dirty="0"/>
              <a:t>molecule broken down</a:t>
            </a:r>
          </a:p>
          <a:p>
            <a:pPr lvl="2"/>
            <a:r>
              <a:rPr lang="en-US" sz="2800" dirty="0"/>
              <a:t>Four-C molecule, NADH, ATP formed; CO</a:t>
            </a:r>
            <a:r>
              <a:rPr lang="en-US" sz="2800" baseline="-25000" dirty="0"/>
              <a:t>2 </a:t>
            </a:r>
            <a:r>
              <a:rPr lang="en-US" sz="2800" dirty="0" smtClean="0"/>
              <a:t>released</a:t>
            </a:r>
          </a:p>
          <a:p>
            <a:pPr lvl="2"/>
            <a:endParaRPr lang="en-US" sz="2400" dirty="0"/>
          </a:p>
          <a:p>
            <a:pPr marL="0" indent="0">
              <a:buNone/>
            </a:pPr>
            <a:r>
              <a:rPr lang="en-US" sz="3000" dirty="0" smtClean="0"/>
              <a:t>6.   Four-C </a:t>
            </a:r>
            <a:r>
              <a:rPr lang="en-US" sz="3000" dirty="0"/>
              <a:t>molecule rearranged </a:t>
            </a:r>
          </a:p>
          <a:p>
            <a:pPr lvl="2"/>
            <a:r>
              <a:rPr lang="en-US" sz="2400" dirty="0"/>
              <a:t>High energy e-s released; NADH &amp; FADH</a:t>
            </a:r>
            <a:r>
              <a:rPr lang="en-US" sz="2400" baseline="-25000" dirty="0"/>
              <a:t>2</a:t>
            </a:r>
            <a:r>
              <a:rPr lang="en-US" sz="2400" dirty="0"/>
              <a:t> made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19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cdn2.hubspot.net/hub/180166/file-21197814-png/images/krebs-cycle-aerobic-cellular-respiration-00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591" y="0"/>
            <a:ext cx="7362265" cy="6858000"/>
          </a:xfrm>
          <a:prstGeom prst="rect">
            <a:avLst/>
          </a:prstGeom>
          <a:solidFill>
            <a:schemeClr val="accent1"/>
          </a:solidFill>
        </p:spPr>
      </p:pic>
    </p:spTree>
    <p:extLst>
      <p:ext uri="{BB962C8B-B14F-4D97-AF65-F5344CB8AC3E}">
        <p14:creationId xmlns:p14="http://schemas.microsoft.com/office/powerpoint/2010/main" val="179053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Krebs Cycle Animation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http://highered.mcgraw-hill.com/sites/0072507470/student_view0/chapter25/animation__how_the_krebs_cycle_works__quiz_1_.html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737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534400" cy="758952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Oxidative Phosphorylation: Electron Transport Chain and Chemiosmosis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94995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Occurs in inner membrane of mitochondria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Electrons removed from NADH and FADH</a:t>
            </a:r>
            <a:r>
              <a:rPr lang="en-US" baseline="-25000" dirty="0" smtClean="0"/>
              <a:t>2</a:t>
            </a:r>
          </a:p>
          <a:p>
            <a:pPr marL="514350" indent="-514350">
              <a:buFont typeface="+mj-lt"/>
              <a:buAutoNum type="arabicPeriod"/>
            </a:pPr>
            <a:endParaRPr lang="en-US" baseline="-25000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</a:t>
            </a:r>
            <a:r>
              <a:rPr lang="en-US" baseline="30000" dirty="0" smtClean="0"/>
              <a:t>+</a:t>
            </a:r>
            <a:r>
              <a:rPr lang="en-US" dirty="0" smtClean="0"/>
              <a:t> ions transported across membrane inside</a:t>
            </a:r>
          </a:p>
          <a:p>
            <a:pPr lvl="2"/>
            <a:r>
              <a:rPr lang="en-US" sz="2400" dirty="0"/>
              <a:t>Like in </a:t>
            </a:r>
            <a:r>
              <a:rPr lang="en-US" sz="2400" dirty="0" smtClean="0"/>
              <a:t>photosynthesis, energy from e-s moving </a:t>
            </a:r>
            <a:r>
              <a:rPr lang="en-US" sz="2400" dirty="0"/>
              <a:t>through proteins in </a:t>
            </a:r>
            <a:r>
              <a:rPr lang="en-US" sz="2400" dirty="0" smtClean="0"/>
              <a:t>ETC pumps H</a:t>
            </a:r>
            <a:r>
              <a:rPr lang="en-US" sz="2400" baseline="30000" dirty="0"/>
              <a:t>+</a:t>
            </a:r>
            <a:r>
              <a:rPr lang="en-US" sz="2400" dirty="0"/>
              <a:t> </a:t>
            </a:r>
            <a:r>
              <a:rPr lang="en-US" sz="2400" dirty="0" smtClean="0"/>
              <a:t>against </a:t>
            </a:r>
            <a:r>
              <a:rPr lang="en-US" sz="2400" dirty="0"/>
              <a:t>concentration gradient </a:t>
            </a:r>
          </a:p>
          <a:p>
            <a:pPr marL="788670" lvl="1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b="1" dirty="0" smtClean="0"/>
              <a:t>Lots of ATP produced</a:t>
            </a:r>
          </a:p>
          <a:p>
            <a:pPr lvl="2"/>
            <a:r>
              <a:rPr lang="en-US" sz="2400" dirty="0" smtClean="0">
                <a:solidFill>
                  <a:schemeClr val="tx1"/>
                </a:solidFill>
              </a:rPr>
              <a:t>H</a:t>
            </a:r>
            <a:r>
              <a:rPr lang="en-US" sz="2400" baseline="30000" dirty="0" smtClean="0">
                <a:solidFill>
                  <a:schemeClr val="tx1"/>
                </a:solidFill>
              </a:rPr>
              <a:t>+</a:t>
            </a:r>
            <a:r>
              <a:rPr lang="en-US" sz="2400" dirty="0" smtClean="0">
                <a:solidFill>
                  <a:schemeClr val="tx1"/>
                </a:solidFill>
              </a:rPr>
              <a:t> diffusing through ATP synthase creates ATP from ADP, just like in photosynthesis</a:t>
            </a:r>
          </a:p>
          <a:p>
            <a:pPr lvl="2"/>
            <a:endParaRPr lang="en-US" sz="2400" dirty="0" smtClean="0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Water formed when O</a:t>
            </a:r>
            <a:r>
              <a:rPr lang="en-US" baseline="-25000" dirty="0" smtClean="0"/>
              <a:t>2</a:t>
            </a:r>
            <a:r>
              <a:rPr lang="en-US" dirty="0" smtClean="0"/>
              <a:t> picks up e-s and </a:t>
            </a:r>
            <a:r>
              <a:rPr lang="en-US" dirty="0" smtClean="0"/>
              <a:t>H</a:t>
            </a:r>
            <a:r>
              <a:rPr lang="en-US" sz="2800" baseline="30000" dirty="0" smtClean="0"/>
              <a:t>+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100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Ox </a:t>
            </a:r>
            <a:r>
              <a:rPr lang="en-US" dirty="0" err="1" smtClean="0"/>
              <a:t>Phos</a:t>
            </a:r>
            <a:r>
              <a:rPr lang="en-US" dirty="0" smtClean="0"/>
              <a:t>: ETC and CO Animation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http://highered.mcgraw-hill.com/sites/0072507470/student_view0/chapter25/animation__electron_transport_system_and_atp_synthesis__quiz_1_.html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262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Exit Slip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327355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What is the main product of cellular respiration?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What is produced by glycolysis?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What is produced in the Krebs Cycle? 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4495800"/>
            <a:ext cx="7391400" cy="193899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u="sng" dirty="0" smtClean="0"/>
              <a:t>Homework </a:t>
            </a:r>
          </a:p>
          <a:p>
            <a:pPr algn="ctr"/>
            <a:r>
              <a:rPr lang="en-US" sz="4000" dirty="0" smtClean="0"/>
              <a:t>Read Sec </a:t>
            </a:r>
            <a:r>
              <a:rPr lang="en-US" sz="4000" dirty="0" smtClean="0"/>
              <a:t>4.5 </a:t>
            </a:r>
            <a:endParaRPr lang="en-US" sz="4000" dirty="0" smtClean="0"/>
          </a:p>
          <a:p>
            <a:pPr algn="ctr"/>
            <a:r>
              <a:rPr lang="en-US" sz="4000" dirty="0" smtClean="0"/>
              <a:t>Answer Questions 1-5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522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Catalyst</a:t>
            </a:r>
          </a:p>
          <a:p>
            <a:r>
              <a:rPr lang="en-US" dirty="0" smtClean="0"/>
              <a:t>Go over HW</a:t>
            </a:r>
          </a:p>
          <a:p>
            <a:pPr lvl="1"/>
            <a:r>
              <a:rPr lang="en-US" dirty="0"/>
              <a:t>Read Sec 4.4 (Overview of Cellular Respiration) and answer questions 1-4</a:t>
            </a:r>
          </a:p>
          <a:p>
            <a:pPr lvl="1"/>
            <a:r>
              <a:rPr lang="en-US" dirty="0"/>
              <a:t>Watch and take notes on </a:t>
            </a:r>
            <a:r>
              <a:rPr lang="en-US" dirty="0">
                <a:hlinkClick r:id="rId2"/>
              </a:rPr>
              <a:t>ATP &amp; Respiration Crash Course Biology #7</a:t>
            </a:r>
            <a:endParaRPr lang="en-US" dirty="0"/>
          </a:p>
          <a:p>
            <a:r>
              <a:rPr lang="en-US" dirty="0" smtClean="0"/>
              <a:t>Notes &amp; animations</a:t>
            </a:r>
          </a:p>
          <a:p>
            <a:r>
              <a:rPr lang="en-US" dirty="0" smtClean="0"/>
              <a:t>Complete 4 Square Review</a:t>
            </a:r>
          </a:p>
          <a:p>
            <a:r>
              <a:rPr lang="en-US" dirty="0" smtClean="0"/>
              <a:t>HW tonight</a:t>
            </a:r>
          </a:p>
          <a:p>
            <a:pPr lvl="1"/>
            <a:r>
              <a:rPr lang="en-US" sz="2000" dirty="0" smtClean="0"/>
              <a:t>Read </a:t>
            </a:r>
            <a:r>
              <a:rPr lang="en-US" sz="2000" dirty="0"/>
              <a:t>Sec 4.5  </a:t>
            </a:r>
            <a:r>
              <a:rPr lang="en-US" sz="2000" dirty="0" smtClean="0"/>
              <a:t>and answer questions </a:t>
            </a:r>
            <a:r>
              <a:rPr lang="en-US" sz="2000" dirty="0"/>
              <a:t>1-5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5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 4.4. Question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are cellular respiration and glycolysis related?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95400" y="2438400"/>
            <a:ext cx="7239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Glycolysis breaks down the glucose in the cytoplasm before cellular respiration occurs in the mitochondria. The aerobic processes in the mitochondria use the products of glycolysis.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33961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 4.4. Question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2. Summarize the aerobic stages of CR.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95400" y="2438400"/>
            <a:ext cx="7239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Krebs cycle breaks down 3-C molecule (pyruvate) made during glycolysis to make energy-carrying molecules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Energy molecules used in ETC to make ATP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08004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 4.4. Question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3. Describe relationship between CR and P.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19200" y="2209800"/>
            <a:ext cx="72390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Products of P (glucose and O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) are reactants of CR. By-products of CR (H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O and CO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) are reactants of P.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Chloroplast absorb energy to create C-molecules. Mitochondria breakdown C-molecules to release energy.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62894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 4.4. Question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4. Is glucose a reactant in the aerobic stages of CR? Explain.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95400" y="2971800"/>
            <a:ext cx="7239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No; glucose is broken down during glycolysis which is an anaerobic process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80916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772400" cy="838200"/>
          </a:xfrm>
          <a:ln>
            <a:miter lim="800000"/>
            <a:headEnd/>
            <a:tailEnd/>
          </a:ln>
          <a:extLst/>
        </p:spPr>
        <p:txBody>
          <a:bodyPr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dirty="0" smtClean="0">
                <a:ea typeface="ＭＳ Ｐゴシック" pitchFamily="-106" charset="-128"/>
              </a:rPr>
              <a:t>Cellular Respiration</a:t>
            </a:r>
            <a:endParaRPr lang="en-US" sz="4800" dirty="0">
              <a:ea typeface="ＭＳ Ｐゴシック" pitchFamily="-106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27418" y="1589881"/>
            <a:ext cx="8915400" cy="4144963"/>
          </a:xfrm>
        </p:spPr>
        <p:txBody>
          <a:bodyPr/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en-US" altLang="en-US" sz="2800" b="1" dirty="0" smtClean="0"/>
              <a:t>C</a:t>
            </a:r>
            <a:r>
              <a:rPr lang="en-US" altLang="en-US" sz="2800" b="1" baseline="-25000" dirty="0" smtClean="0"/>
              <a:t>6</a:t>
            </a:r>
            <a:r>
              <a:rPr lang="en-US" altLang="en-US" sz="2800" b="1" dirty="0" smtClean="0"/>
              <a:t>H</a:t>
            </a:r>
            <a:r>
              <a:rPr lang="en-US" altLang="en-US" sz="2800" b="1" baseline="-25000" dirty="0" smtClean="0"/>
              <a:t>12</a:t>
            </a:r>
            <a:r>
              <a:rPr lang="en-US" altLang="en-US" sz="2800" b="1" dirty="0" smtClean="0"/>
              <a:t>O</a:t>
            </a:r>
            <a:r>
              <a:rPr lang="en-US" altLang="en-US" sz="2800" b="1" baseline="-25000" dirty="0" smtClean="0"/>
              <a:t>6</a:t>
            </a:r>
            <a:r>
              <a:rPr lang="en-US" altLang="en-US" sz="2800" dirty="0" smtClean="0"/>
              <a:t> + 6 </a:t>
            </a:r>
            <a:r>
              <a:rPr lang="en-US" altLang="en-US" sz="2800" b="1" dirty="0" smtClean="0"/>
              <a:t>O</a:t>
            </a:r>
            <a:r>
              <a:rPr lang="en-US" altLang="en-US" sz="2800" b="1" baseline="-25000" dirty="0" smtClean="0"/>
              <a:t>2</a:t>
            </a:r>
            <a:r>
              <a:rPr lang="en-US" altLang="en-US" sz="2800" b="1" dirty="0" smtClean="0"/>
              <a:t>       </a:t>
            </a:r>
            <a:r>
              <a:rPr lang="en-US" altLang="en-US" sz="2800" b="1" dirty="0" smtClean="0">
                <a:sym typeface="Wingdings" pitchFamily="2" charset="2"/>
              </a:rPr>
              <a:t></a:t>
            </a:r>
            <a:r>
              <a:rPr lang="en-US" altLang="en-US" sz="2800" b="1" dirty="0" smtClean="0"/>
              <a:t>    ATP + 6 CO</a:t>
            </a:r>
            <a:r>
              <a:rPr lang="en-US" altLang="en-US" sz="2800" b="1" baseline="-25000" dirty="0" smtClean="0"/>
              <a:t>2</a:t>
            </a:r>
            <a:r>
              <a:rPr lang="en-US" altLang="en-US" sz="2800" b="1" dirty="0" smtClean="0"/>
              <a:t> + 6 H</a:t>
            </a:r>
            <a:r>
              <a:rPr lang="en-US" altLang="en-US" sz="2800" b="1" baseline="-25000" dirty="0" smtClean="0"/>
              <a:t>2</a:t>
            </a:r>
            <a:r>
              <a:rPr lang="en-US" altLang="en-US" sz="2800" b="1" dirty="0" smtClean="0"/>
              <a:t>O</a:t>
            </a:r>
            <a:endParaRPr lang="en-US" altLang="en-US" sz="2800" b="1" dirty="0" smtClean="0"/>
          </a:p>
        </p:txBody>
      </p:sp>
      <p:sp>
        <p:nvSpPr>
          <p:cNvPr id="4" name="Right Brace 3"/>
          <p:cNvSpPr/>
          <p:nvPr/>
        </p:nvSpPr>
        <p:spPr>
          <a:xfrm rot="5400000">
            <a:off x="1657350" y="1085850"/>
            <a:ext cx="800100" cy="3048000"/>
          </a:xfrm>
          <a:prstGeom prst="righ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9221" name="TextBox 6"/>
          <p:cNvSpPr txBox="1">
            <a:spLocks noChangeArrowheads="1"/>
          </p:cNvSpPr>
          <p:nvPr/>
        </p:nvSpPr>
        <p:spPr bwMode="auto">
          <a:xfrm>
            <a:off x="1181100" y="3124200"/>
            <a:ext cx="1752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1pPr>
            <a:lvl2pPr marL="742950" indent="-285750" eaLnBrk="0" hangingPunct="0"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2pPr>
            <a:lvl3pPr marL="1143000" indent="-228600" eaLnBrk="0" hangingPunct="0"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3pPr>
            <a:lvl4pPr marL="1600200" indent="-228600" eaLnBrk="0" hangingPunct="0"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4pPr>
            <a:lvl5pPr marL="2057400" indent="-228600" eaLnBrk="0" hangingPunct="0"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9pPr>
          </a:lstStyle>
          <a:p>
            <a:pPr eaLnBrk="1" hangingPunct="1"/>
            <a:r>
              <a:rPr lang="en-US" altLang="en-US" sz="2400" dirty="0">
                <a:solidFill>
                  <a:schemeClr val="tx1"/>
                </a:solidFill>
                <a:latin typeface="Arial" pitchFamily="34" charset="0"/>
                <a:ea typeface="MS PGothic" pitchFamily="34" charset="-128"/>
              </a:rPr>
              <a:t>Reactants</a:t>
            </a:r>
          </a:p>
        </p:txBody>
      </p:sp>
      <p:sp>
        <p:nvSpPr>
          <p:cNvPr id="8" name="Right Brace 7"/>
          <p:cNvSpPr/>
          <p:nvPr/>
        </p:nvSpPr>
        <p:spPr>
          <a:xfrm rot="5400000">
            <a:off x="6169422" y="644922"/>
            <a:ext cx="919956" cy="3810000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9223" name="TextBox 8"/>
          <p:cNvSpPr txBox="1">
            <a:spLocks noChangeArrowheads="1"/>
          </p:cNvSpPr>
          <p:nvPr/>
        </p:nvSpPr>
        <p:spPr bwMode="auto">
          <a:xfrm>
            <a:off x="5867400" y="3200400"/>
            <a:ext cx="1752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1pPr>
            <a:lvl2pPr marL="742950" indent="-285750" eaLnBrk="0" hangingPunct="0"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2pPr>
            <a:lvl3pPr marL="1143000" indent="-228600" eaLnBrk="0" hangingPunct="0"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3pPr>
            <a:lvl4pPr marL="1600200" indent="-228600" eaLnBrk="0" hangingPunct="0"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4pPr>
            <a:lvl5pPr marL="2057400" indent="-228600" eaLnBrk="0" hangingPunct="0"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9pPr>
          </a:lstStyle>
          <a:p>
            <a:pPr eaLnBrk="1" hangingPunct="1"/>
            <a:r>
              <a:rPr lang="en-US" altLang="en-US" sz="2400" dirty="0">
                <a:solidFill>
                  <a:schemeClr val="tx1"/>
                </a:solidFill>
                <a:latin typeface="Arial" pitchFamily="34" charset="0"/>
                <a:ea typeface="MS PGothic" pitchFamily="34" charset="-128"/>
              </a:rPr>
              <a:t>Products</a:t>
            </a:r>
          </a:p>
        </p:txBody>
      </p:sp>
      <p:pic>
        <p:nvPicPr>
          <p:cNvPr id="92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775" y="4510088"/>
            <a:ext cx="3321050" cy="220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5" name="Picture 2" descr="http://t2.gstatic.com/images?q=tbn:ANd9GcRuCOFCa-BWinAqCda4r_j2OvIxoE68IH_QY-dat5Oh8LhPC7h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484688"/>
            <a:ext cx="3386138" cy="225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7794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Cellular Respiration Overview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613648" cy="5026152"/>
          </a:xfrm>
        </p:spPr>
        <p:txBody>
          <a:bodyPr>
            <a:normAutofit/>
          </a:bodyPr>
          <a:lstStyle/>
          <a:p>
            <a:r>
              <a:rPr lang="en-US" sz="3600" dirty="0"/>
              <a:t>Converts  products of photosynthesis (O</a:t>
            </a:r>
            <a:r>
              <a:rPr lang="en-US" sz="3600" baseline="-25000" dirty="0"/>
              <a:t>2</a:t>
            </a:r>
            <a:r>
              <a:rPr lang="en-US" sz="3600" dirty="0"/>
              <a:t> and glucose) into ATP, CO</a:t>
            </a:r>
            <a:r>
              <a:rPr lang="en-US" sz="3600" baseline="-25000" dirty="0"/>
              <a:t>2</a:t>
            </a:r>
            <a:r>
              <a:rPr lang="en-US" sz="3600" dirty="0"/>
              <a:t>, and H</a:t>
            </a:r>
            <a:r>
              <a:rPr lang="en-US" sz="3600" baseline="-25000" dirty="0"/>
              <a:t>2</a:t>
            </a:r>
            <a:r>
              <a:rPr lang="en-US" sz="3600" dirty="0"/>
              <a:t>O </a:t>
            </a:r>
          </a:p>
          <a:p>
            <a:endParaRPr lang="en-US" sz="3600" dirty="0" smtClean="0"/>
          </a:p>
          <a:p>
            <a:r>
              <a:rPr lang="en-US" sz="3600" dirty="0" smtClean="0"/>
              <a:t>Occurs in mitochondria</a:t>
            </a:r>
          </a:p>
          <a:p>
            <a:endParaRPr lang="en-US" sz="3600" dirty="0" smtClean="0"/>
          </a:p>
        </p:txBody>
      </p:sp>
      <p:pic>
        <p:nvPicPr>
          <p:cNvPr id="1026" name="Picture 2" descr="http://0.tqn.com/y/biology/1/S/W/X/mitochondri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495800"/>
            <a:ext cx="2643852" cy="1692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807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dirty="0" err="1" smtClean="0"/>
              <a:t>Oxidate</a:t>
            </a:r>
            <a:r>
              <a:rPr lang="en-US" dirty="0" smtClean="0"/>
              <a:t> it or love it”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www.youtube.com/watch?v=VCpNk92uswY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Oxidate</a:t>
            </a:r>
            <a:r>
              <a:rPr lang="en-US" dirty="0" smtClean="0"/>
              <a:t> = lose electrons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91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1889</TotalTime>
  <Words>584</Words>
  <Application>Microsoft Office PowerPoint</Application>
  <PresentationFormat>On-screen Show (4:3)</PresentationFormat>
  <Paragraphs>117</Paragraphs>
  <Slides>19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ＭＳ Ｐゴシック</vt:lpstr>
      <vt:lpstr>ＭＳ Ｐゴシック</vt:lpstr>
      <vt:lpstr>Arial</vt:lpstr>
      <vt:lpstr>Calibri</vt:lpstr>
      <vt:lpstr>Georgia</vt:lpstr>
      <vt:lpstr>Wingdings</vt:lpstr>
      <vt:lpstr>Wingdings 2</vt:lpstr>
      <vt:lpstr>Civic</vt:lpstr>
      <vt:lpstr>Catalyst</vt:lpstr>
      <vt:lpstr>Agenda</vt:lpstr>
      <vt:lpstr>Sec 4.4. Question 1</vt:lpstr>
      <vt:lpstr>Sec 4.4. Question 2</vt:lpstr>
      <vt:lpstr>Sec 4.4. Question 3</vt:lpstr>
      <vt:lpstr>Sec 4.4. Question 4</vt:lpstr>
      <vt:lpstr>Cellular Respiration</vt:lpstr>
      <vt:lpstr>Cellular Respiration Overview</vt:lpstr>
      <vt:lpstr>“Oxidate it or love it”</vt:lpstr>
      <vt:lpstr>Glycolysis (“to split the sweet”)</vt:lpstr>
      <vt:lpstr>Glycolysis Animation</vt:lpstr>
      <vt:lpstr>Cellular Respiration </vt:lpstr>
      <vt:lpstr>Krebs/Citric Acid Cycle</vt:lpstr>
      <vt:lpstr>Krebs Cycle cont. </vt:lpstr>
      <vt:lpstr>PowerPoint Presentation</vt:lpstr>
      <vt:lpstr>Krebs Cycle Animation </vt:lpstr>
      <vt:lpstr>Oxidative Phosphorylation: Electron Transport Chain and Chemiosmosis</vt:lpstr>
      <vt:lpstr>Ox Phos: ETC and CO Animation</vt:lpstr>
      <vt:lpstr>Exit Slip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</dc:creator>
  <cp:lastModifiedBy>Jessica Killingley</cp:lastModifiedBy>
  <cp:revision>27</cp:revision>
  <dcterms:created xsi:type="dcterms:W3CDTF">2013-11-18T03:12:36Z</dcterms:created>
  <dcterms:modified xsi:type="dcterms:W3CDTF">2014-12-08T15:57:16Z</dcterms:modified>
</cp:coreProperties>
</file>